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8" r:id="rId3"/>
    <p:sldId id="256" r:id="rId4"/>
    <p:sldId id="258" r:id="rId5"/>
    <p:sldId id="267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5" r:id="rId15"/>
    <p:sldId id="276" r:id="rId16"/>
    <p:sldId id="266" r:id="rId17"/>
    <p:sldId id="269" r:id="rId18"/>
    <p:sldId id="270" r:id="rId19"/>
    <p:sldId id="271" r:id="rId20"/>
    <p:sldId id="277" r:id="rId21"/>
    <p:sldId id="272" r:id="rId22"/>
    <p:sldId id="273" r:id="rId23"/>
    <p:sldId id="27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554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24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79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538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2048" y="2607047"/>
            <a:ext cx="7772400" cy="1470025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81374"/>
      </p:ext>
    </p:extLst>
  </p:cSld>
  <p:clrMapOvr>
    <a:masterClrMapping/>
  </p:clrMapOvr>
  <p:transition spd="slow" advTm="8455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468313" y="1556792"/>
            <a:ext cx="8208143" cy="49685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493292"/>
      </p:ext>
    </p:extLst>
  </p:cSld>
  <p:clrMapOvr>
    <a:masterClrMapping/>
  </p:clrMapOvr>
  <p:transition spd="slow" advTm="8455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467544" y="1771600"/>
            <a:ext cx="8207375" cy="48977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056947"/>
      </p:ext>
    </p:extLst>
  </p:cSld>
  <p:clrMapOvr>
    <a:masterClrMapping/>
  </p:clrMapOvr>
  <p:transition spd="slow" advTm="8455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AF079-4C50-4037-9682-0495B4EC42DB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20.01.2021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CD5B9-B49D-40DA-AFAA-7F7F7D989ECD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30026"/>
      </p:ext>
    </p:extLst>
  </p:cSld>
  <p:clrMapOvr>
    <a:masterClrMapping/>
  </p:clrMapOvr>
  <p:transition spd="slow" advTm="8455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899F1-5433-4C7D-9C27-43784639FE19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20.01.2021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28024-812F-441B-A41D-8EFBA64FCB28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55219"/>
      </p:ext>
    </p:extLst>
  </p:cSld>
  <p:clrMapOvr>
    <a:masterClrMapping/>
  </p:clrMapOvr>
  <p:transition spd="slow" advTm="8455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8B2A1-C48E-4986-A500-94B8B23C829F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20.01.2021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A13F6-7CA9-4631-81C6-0B8628568F7A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1031"/>
      </p:ext>
    </p:extLst>
  </p:cSld>
  <p:clrMapOvr>
    <a:masterClrMapping/>
  </p:clrMapOvr>
  <p:transition spd="slow" advTm="8455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7C331-F48E-4AEE-A787-6E6E70550D4A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20.01.2021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C470D-2B0E-4983-85CE-E80EFE1FAF97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11722"/>
      </p:ext>
    </p:extLst>
  </p:cSld>
  <p:clrMapOvr>
    <a:masterClrMapping/>
  </p:clrMapOvr>
  <p:transition spd="slow" advTm="8455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9EF02-831F-4D64-908B-6057DEC9EB46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20.01.2021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46416-D1A3-45B7-BB23-21785B46FCD3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61720"/>
      </p:ext>
    </p:extLst>
  </p:cSld>
  <p:clrMapOvr>
    <a:masterClrMapping/>
  </p:clrMapOvr>
  <p:transition spd="slow" advTm="8455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13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12BFF-2279-4842-AFEB-251CB0AF0213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20.01.2021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485F6-44C1-4493-8EC9-58DE2C103DED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42713"/>
      </p:ext>
    </p:extLst>
  </p:cSld>
  <p:clrMapOvr>
    <a:masterClrMapping/>
  </p:clrMapOvr>
  <p:transition spd="slow" advTm="8455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B3331-6FEC-4AFB-8A63-79D8772CF3D2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20.01.2021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E5F0F-1ED3-4AB8-9075-D37D92109982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04919"/>
      </p:ext>
    </p:extLst>
  </p:cSld>
  <p:clrMapOvr>
    <a:masterClrMapping/>
  </p:clrMapOvr>
  <p:transition spd="slow" advTm="8455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FD879-EA66-40C7-B171-179E4EA66C5C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20.01.2021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DDA49-CEED-4EAD-B4D6-1ABC8679EF76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90741"/>
      </p:ext>
    </p:extLst>
  </p:cSld>
  <p:clrMapOvr>
    <a:masterClrMapping/>
  </p:clrMapOvr>
  <p:transition spd="slow" advTm="8455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70441-96A2-4FB4-8867-233D3CF2A761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20.01.2021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D78B3-C886-4891-9E1D-158CD1A0150D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49003"/>
      </p:ext>
    </p:extLst>
  </p:cSld>
  <p:clrMapOvr>
    <a:masterClrMapping/>
  </p:clrMapOvr>
  <p:transition spd="slow" advTm="8455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15046-592A-478B-928E-A6DBD75D792A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20.01.2021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93579-CDF4-4595-AFFB-4B5BA528B98F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69385"/>
      </p:ext>
    </p:extLst>
  </p:cSld>
  <p:clrMapOvr>
    <a:masterClrMapping/>
  </p:clrMapOvr>
  <p:transition spd="slow" advTm="8455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0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82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1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922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615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61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828E-F4A5-4107-ACE8-87029E392C6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FE18-2B01-40FF-A565-1A0D350DE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43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4828E-F4A5-4107-ACE8-87029E392C6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8FE18-2B01-40FF-A565-1A0D350DE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5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BF7735-CA79-45CF-A9AA-86443DBE06F3}" type="datetimeFigureOut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20.01.2021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1743E4-C3FF-4533-A7E4-5327666F6DBC}" type="slidenum">
              <a:rPr lang="ru-RU">
                <a:solidFill>
                  <a:srgbClr val="7030A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030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0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Tm="8455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836712"/>
            <a:ext cx="76328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«Использование игровых технологий в логопедической работе с детьми с нарушением речи»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Подготовила: учитель-логопед МБДОУ №10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Супрун Елена Ивановна </a:t>
            </a:r>
          </a:p>
        </p:txBody>
      </p:sp>
    </p:spTree>
    <p:extLst>
      <p:ext uri="{BB962C8B-B14F-4D97-AF65-F5344CB8AC3E}">
        <p14:creationId xmlns:p14="http://schemas.microsoft.com/office/powerpoint/2010/main" val="35360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92516" y="332656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Артикуляционная гимнастика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festival.1september.ru/articles/588811/img2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8316" y="1340767"/>
            <a:ext cx="1609725" cy="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1138516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Вот так вкусно мы поели, </a:t>
            </a:r>
            <a:br>
              <a:rPr lang="ru-RU" dirty="0"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>Перепачкались вареньем.</a:t>
            </a:r>
            <a:br>
              <a:rPr lang="ru-RU" dirty="0"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>Чтоб варенье с губ убрать,</a:t>
            </a:r>
            <a:br>
              <a:rPr lang="ru-RU" dirty="0"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>Ротик нужно облизать.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8" name="Рисунок 7" descr="http://festival.1september.ru/articles/588811/img3.gif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2052" y="1218103"/>
            <a:ext cx="1701594" cy="12230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788024" y="1218103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Ну и лошадка!</a:t>
            </a:r>
            <a:br>
              <a:rPr lang="ru-RU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Шерстка гладка,</a:t>
            </a:r>
            <a:br>
              <a:rPr lang="ru-RU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Чисто умыта</a:t>
            </a:r>
            <a:br>
              <a:rPr lang="ru-RU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 головы до копыта.</a:t>
            </a:r>
            <a:endParaRPr lang="ru-RU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" name="Рисунок 9" descr="http://festival.1september.ru/articles/588811/img4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8486" y="2763079"/>
            <a:ext cx="1478325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216024" y="2534474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Грибочек, грибок,</a:t>
            </a:r>
            <a:br>
              <a:rPr lang="ru-RU" dirty="0"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>Масляный бок,</a:t>
            </a:r>
            <a:br>
              <a:rPr lang="ru-RU" dirty="0"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>Серебряная ножка,</a:t>
            </a:r>
            <a:br>
              <a:rPr lang="ru-RU" dirty="0"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>Прыгай в лукошко!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12" name="Рисунок 11" descr="http://festival.1september.ru/articles/588811/img5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7796" y="2708150"/>
            <a:ext cx="108585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4869577" y="2811002"/>
            <a:ext cx="27965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качелях я качаюсь</a:t>
            </a:r>
            <a:br>
              <a:rPr lang="ru-RU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 все выше поднимаюсь,</a:t>
            </a:r>
            <a:br>
              <a:rPr lang="ru-RU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 потом – вниз.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6024" y="4077072"/>
            <a:ext cx="86976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Сказка о Веселом Язычке.</a:t>
            </a:r>
            <a:r>
              <a:rPr lang="ru-RU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По утрам, когда часики показывают 10 часов, Язычок любит пить чай из своей чашечки (упражнение “Чашечка”). Но иногда чай бывает слишком горячим и приходится дуть на него, чтобы быстрее остыл (дутье на широкий язык, не раздувая щек). Обычно к чаю у Язычка есть лакомства. Это блинчики (упражнение “Блинчик”), варенье (упражнение “Вкусное варенье”, ириски (упражнение “Приклей конфетку”). Такое чаепитие очень нравится Язычку, и он всех приглашает в гости.</a:t>
            </a:r>
            <a:endParaRPr lang="ru-RU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7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6772" y="0"/>
            <a:ext cx="6507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Речевое дыхание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547633"/>
            <a:ext cx="3174742" cy="216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547633"/>
            <a:ext cx="3923928" cy="494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3174742" cy="30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6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2526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188640"/>
            <a:ext cx="4727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мелкой моторики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764704"/>
            <a:ext cx="4412010" cy="588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89" y="3789040"/>
            <a:ext cx="2843808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174" y="771057"/>
            <a:ext cx="3521986" cy="29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4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806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188640"/>
            <a:ext cx="4727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Автоматизация звуков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885927"/>
            <a:ext cx="3354252" cy="251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3450" y="885926"/>
            <a:ext cx="4997022" cy="542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3354253" cy="278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4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806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188640"/>
            <a:ext cx="4727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Автоматизация звуков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46" y="620688"/>
            <a:ext cx="5228517" cy="39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3573016"/>
            <a:ext cx="523190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2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18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40451" y="188640"/>
            <a:ext cx="3863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Автоматизация звуков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65" y="698831"/>
            <a:ext cx="2645827" cy="316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7824" y="728755"/>
            <a:ext cx="2884063" cy="313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8639" y="693605"/>
            <a:ext cx="2799101" cy="314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405" y="3861049"/>
            <a:ext cx="3384376" cy="233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1561" y="3913695"/>
            <a:ext cx="3230687" cy="268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795536" y="3327325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«Заведи мотор»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3464781" y="5255517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«Поезд»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565895" y="6165847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«Составь предложение»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3506874" y="3661647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«Лабиринты»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6752475" y="3586426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«Четвертый лишний»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73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20654" y="260648"/>
            <a:ext cx="5573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фонематического слуха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808149"/>
            <a:ext cx="2664296" cy="309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Елена\Local Settings\Temp\Rar$DI50.109\твердые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9" y="990820"/>
            <a:ext cx="2016224" cy="243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Елена\Local Settings\Temp\Rar$DI56.500\согласнгые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990820"/>
            <a:ext cx="2160240" cy="243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img0.liveinternet.ru/images/attach/c/2/68/798/68798928_1294234644_Bez_imeni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713203"/>
            <a:ext cx="5331617" cy="20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95536" y="3810519"/>
            <a:ext cx="280831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«Подбери слово к схеме»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1115616" y="5085184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«Паровозик»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4932041" y="3277028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«Засели домики»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16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260648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Лексико-грамматический строй речи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561" y="908720"/>
            <a:ext cx="3621087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 cstate="screen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1505" y="908720"/>
            <a:ext cx="3743039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Елена\Local Settings\Temp\Rar$DI04.563\чей хвост 4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3452446"/>
            <a:ext cx="1800544" cy="1603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Елена\Local Settings\Temp\Rar$DI04.563\чей хвост 4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61" y="5056069"/>
            <a:ext cx="1807512" cy="1603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Антонимы - глаголы. Для детей 3-7 лет. Обсуждение на LiveInternet - Российский Сервис Онлайн-Дневников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3693257"/>
            <a:ext cx="307651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1.bp.blogspot.com/-GsCS9NsOgas/UVmpfOnGO_I/AAAAAAAARyk/ymq4VqxaQTo/s1600/%D0%9F%D1%80%D0%B5%D0%B4%D0%BB%D0%BE%D0%B3%D0%B8+1.jpg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3701" y="3458057"/>
            <a:ext cx="2708195" cy="299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1115616" y="3075277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«Сосчитай»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795536" y="6226323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«Чей хвост»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3213482" y="6290160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«Кошки-мышки»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6300192" y="5998348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«Наоборот»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5623183" y="3150840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«Чья мама?»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72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57273" y="260648"/>
            <a:ext cx="23831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Связная речь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336" y="282117"/>
            <a:ext cx="2666123" cy="329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Рисунок 25"/>
          <p:cNvPicPr>
            <a:picLocks noChangeAspect="1" noChangeArrowheads="1"/>
          </p:cNvPicPr>
          <p:nvPr/>
        </p:nvPicPr>
        <p:blipFill>
          <a:blip r:embed="rId4" cstate="screen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407503"/>
            <a:ext cx="2492483" cy="23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563888" y="783868"/>
            <a:ext cx="3244889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Impact" pitchFamily="34" charset="0"/>
                <a:ea typeface="Times New Roman" pitchFamily="18" charset="0"/>
                <a:cs typeface="Impact" pitchFamily="34" charset="0"/>
              </a:rPr>
              <a:t>Леденцы купили Полину.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Impact" pitchFamily="34" charset="0"/>
                <a:ea typeface="Times New Roman" pitchFamily="18" charset="0"/>
                <a:cs typeface="Impact" pitchFamily="34" charset="0"/>
              </a:rPr>
              <a:t>Пальмы лежали подо львом.</a:t>
            </a:r>
            <a:br>
              <a:rPr lang="ru-RU" sz="1600" dirty="0">
                <a:solidFill>
                  <a:prstClr val="black"/>
                </a:solidFill>
                <a:latin typeface="Impact" pitchFamily="34" charset="0"/>
                <a:ea typeface="Times New Roman" pitchFamily="18" charset="0"/>
                <a:cs typeface="Impact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Impact" pitchFamily="34" charset="0"/>
                <a:ea typeface="Times New Roman" pitchFamily="18" charset="0"/>
                <a:cs typeface="Impact" pitchFamily="34" charset="0"/>
              </a:rPr>
              <a:t>Лестница залезла на мальчиков.</a:t>
            </a:r>
            <a:br>
              <a:rPr lang="ru-RU" sz="1600" dirty="0">
                <a:solidFill>
                  <a:prstClr val="black"/>
                </a:solidFill>
                <a:latin typeface="Impact" pitchFamily="34" charset="0"/>
                <a:ea typeface="Times New Roman" pitchFamily="18" charset="0"/>
                <a:cs typeface="Impact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Impact" pitchFamily="34" charset="0"/>
                <a:ea typeface="Times New Roman" pitchFamily="18" charset="0"/>
                <a:cs typeface="Impact" pitchFamily="34" charset="0"/>
              </a:rPr>
              <a:t>Ленты заплели в косы Юлю.</a:t>
            </a:r>
            <a:br>
              <a:rPr lang="ru-RU" sz="1600" dirty="0">
                <a:solidFill>
                  <a:prstClr val="black"/>
                </a:solidFill>
                <a:latin typeface="Impact" pitchFamily="34" charset="0"/>
                <a:ea typeface="Times New Roman" pitchFamily="18" charset="0"/>
                <a:cs typeface="Impact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Impact" pitchFamily="34" charset="0"/>
                <a:ea typeface="Times New Roman" pitchFamily="18" charset="0"/>
                <a:cs typeface="Impact" pitchFamily="34" charset="0"/>
              </a:rPr>
              <a:t>Листья сидели на улитках.</a:t>
            </a:r>
            <a:br>
              <a:rPr lang="ru-RU" sz="1600" dirty="0">
                <a:solidFill>
                  <a:prstClr val="black"/>
                </a:solidFill>
                <a:latin typeface="Impact" pitchFamily="34" charset="0"/>
                <a:ea typeface="Times New Roman" pitchFamily="18" charset="0"/>
                <a:cs typeface="Impact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Impact" pitchFamily="34" charset="0"/>
                <a:ea typeface="Times New Roman" pitchFamily="18" charset="0"/>
                <a:cs typeface="Impact" pitchFamily="34" charset="0"/>
              </a:rPr>
              <a:t>В пелёнке лежит коляска.</a:t>
            </a:r>
            <a:br>
              <a:rPr lang="ru-RU" sz="1600" dirty="0">
                <a:solidFill>
                  <a:prstClr val="black"/>
                </a:solidFill>
                <a:latin typeface="Impact" pitchFamily="34" charset="0"/>
                <a:ea typeface="Times New Roman" pitchFamily="18" charset="0"/>
                <a:cs typeface="Impact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Impact" pitchFamily="34" charset="0"/>
                <a:ea typeface="Times New Roman" pitchFamily="18" charset="0"/>
                <a:cs typeface="Impact" pitchFamily="34" charset="0"/>
              </a:rPr>
              <a:t>Галя положила блюдце на сливы</a:t>
            </a:r>
            <a:r>
              <a:rPr lang="ru-RU" sz="1300" dirty="0">
                <a:solidFill>
                  <a:prstClr val="black"/>
                </a:solidFill>
                <a:latin typeface="Impact" pitchFamily="34" charset="0"/>
                <a:ea typeface="Times New Roman" pitchFamily="18" charset="0"/>
                <a:cs typeface="Impact" pitchFamily="34" charset="0"/>
              </a:rPr>
              <a:t>.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889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583676"/>
            <a:ext cx="216051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5">
            <a:lum bright="6000" contrast="6000"/>
          </a:blip>
          <a:srcRect/>
          <a:stretch>
            <a:fillRect/>
          </a:stretch>
        </p:blipFill>
        <p:spPr bwMode="auto">
          <a:xfrm>
            <a:off x="3995936" y="2714671"/>
            <a:ext cx="5004048" cy="86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image9"/>
          <p:cNvPicPr/>
          <p:nvPr/>
        </p:nvPicPr>
        <p:blipFill>
          <a:blip r:embed="rId6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336" y="3773806"/>
            <a:ext cx="2571709" cy="277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638187" y="3327325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«Нелепицы»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1313196" y="6312572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«Придумай сказку»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2992045" y="4293096"/>
            <a:ext cx="2876099" cy="1080120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«Расскажи-ка»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6948263" y="1922547"/>
            <a:ext cx="2047555" cy="661129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«Исправь ошибки»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3773807"/>
            <a:ext cx="3099768" cy="279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57273" y="260648"/>
            <a:ext cx="23831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Связная речь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889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583676"/>
            <a:ext cx="216051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3563888" y="783869"/>
            <a:ext cx="3312368" cy="916939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«Расскажи-ка»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78" y="1700808"/>
            <a:ext cx="3940870" cy="364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3744" y="1700808"/>
            <a:ext cx="3590664" cy="364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83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Admin\Рабочий стол\к воспитательному мероприятию\sbornik № 6_fon\6-25дд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27584" y="1268760"/>
            <a:ext cx="792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444444"/>
                </a:solidFill>
                <a:latin typeface="Times New Roman"/>
                <a:ea typeface="Times New Roman"/>
              </a:rPr>
              <a:t>Без игры нет, и не может быть полноценного умственного развития. Игра – это огромное светлое окно, через которое в духовный мир ребенка вливается живительный поток представлений, понятий. Игра – это искра, зажигающая огонек пытливости и любознательности.</a:t>
            </a:r>
            <a:br>
              <a:rPr lang="ru-RU" sz="2800" b="1" dirty="0">
                <a:solidFill>
                  <a:srgbClr val="444444"/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rgbClr val="444444"/>
                </a:solidFill>
                <a:latin typeface="Times New Roman"/>
                <a:ea typeface="Times New Roman"/>
              </a:rPr>
              <a:t>        В.А. Сухомлинский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5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76558" y="260648"/>
            <a:ext cx="6790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высших психических функций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screen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19140"/>
            <a:ext cx="3024195" cy="1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screen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3" y="787733"/>
            <a:ext cx="2768073" cy="185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screen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1316" y="801634"/>
            <a:ext cx="252028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>
            <a:lum bright="6000" contrast="6000"/>
          </a:blip>
          <a:srcRect/>
          <a:stretch>
            <a:fillRect/>
          </a:stretch>
        </p:blipFill>
        <p:spPr bwMode="auto">
          <a:xfrm>
            <a:off x="700311" y="2956127"/>
            <a:ext cx="4231729" cy="258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 cstate="screen">
            <a:lum bright="-6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1701" y="2926202"/>
            <a:ext cx="2943945" cy="335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700311" y="2704079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«Лабиринты»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977407" y="5288439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«Кто лишний?»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5292080" y="6033418"/>
            <a:ext cx="3669516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«Что забыл нарисовать художник?»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5091939" y="2452031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«Найди отличия»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5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70912" y="260648"/>
            <a:ext cx="38021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Знакомство с буквами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297"/>
          <a:stretch/>
        </p:blipFill>
        <p:spPr bwMode="auto">
          <a:xfrm>
            <a:off x="539552" y="1046348"/>
            <a:ext cx="278187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5" r="60050"/>
          <a:stretch/>
        </p:blipFill>
        <p:spPr bwMode="auto">
          <a:xfrm>
            <a:off x="4860032" y="1046348"/>
            <a:ext cx="231289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494" y="2370731"/>
            <a:ext cx="46958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://logoped.ru/images/popoos01a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450" y="2370731"/>
            <a:ext cx="3490953" cy="24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1187624" y="3784353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«Найди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букву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816079" y="1683216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«Допиши букву»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4576866" y="1866635"/>
            <a:ext cx="2803446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«Найди такую же букву»»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5427450" y="4869160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«Буквы спрятались»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 descr="http://detki5letki.ru/ZAN/REBUS/b6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348600"/>
            <a:ext cx="1366207" cy="204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1930488" y="5373256"/>
            <a:ext cx="2448272" cy="504096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«Ребусы»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41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87772" y="4869160"/>
            <a:ext cx="57031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908720"/>
            <a:ext cx="7560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2B2B2B"/>
                </a:solidFill>
                <a:latin typeface="Times New Roman"/>
                <a:ea typeface="Times New Roman"/>
              </a:rPr>
              <a:t>Использование </a:t>
            </a:r>
            <a:r>
              <a:rPr lang="ru-RU" sz="2800" dirty="0">
                <a:solidFill>
                  <a:srgbClr val="2B2B2B"/>
                </a:solidFill>
                <a:latin typeface="Times New Roman"/>
                <a:ea typeface="Times New Roman"/>
              </a:rPr>
              <a:t>вышеперечисленных методов и приёмов при проведении коррекционной работы, а также создание наиболее разнообразной, интересной речевой среды способствуют решению задач по исправлению недостатков речи дошкольников более результативно и в более короткие сроки, активизируют психические процессы и формируют личность ребёнка в целом.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856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cuments and Settings\Admin\Рабочий стол\к воспитательному мероприятию\sbornik № 6_fon\6-25дд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404664"/>
            <a:ext cx="8568952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это основной вид деятельности ребенка вплоть до младшего школьного возраста.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1484784"/>
            <a:ext cx="8568952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постоянно привлекательна для ребенка, позволяет ему осуществить свои стремления, в игре ребенок открывает в себе новые возможности!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2924944"/>
            <a:ext cx="8568952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это отражение жизни. Здесь все «как будто», «понарошку», но в этой условной обстановке, которая создается воображением ребенка, много настоящего.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4365104"/>
            <a:ext cx="8568952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явление многогранное, ее можно рассматривать как особую форму существования всех без исключения сторон жизнедеятельности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29170961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к воспитательному мероприятию\sbornik № 6_fon\6-25дд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7" y="0"/>
            <a:ext cx="9144000" cy="697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468313" y="908720"/>
            <a:ext cx="8208143" cy="5616624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Times New Roman"/>
                <a:ea typeface="Times New Roman"/>
              </a:rPr>
              <a:t>Целью использования игровой технологии в логопедической практики является повышение мотивации к занятиям, увеличение результативности коррекционно-развивающей работы, развитие любознательности, интереса к русскому языку.</a:t>
            </a:r>
            <a:endParaRPr lang="ru-RU" sz="2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489654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44911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Documents and Settings\Admin\Рабочий стол\к воспитательному мероприятию\sbornik № 6_fon\6-25дд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620688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 логопедических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занятия</a:t>
            </a:r>
          </a:p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используются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algn="ctr"/>
            <a:endParaRPr lang="ru-RU" sz="2800" dirty="0" smtClean="0">
              <a:solidFill>
                <a:srgbClr val="2B2B2B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2B2B2B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дидактические,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2B2B2B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настольно-печатные</a:t>
            </a:r>
            <a:r>
              <a:rPr lang="ru-RU" sz="2800" dirty="0">
                <a:solidFill>
                  <a:srgbClr val="2B2B2B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endParaRPr lang="ru-RU" sz="2800" dirty="0" smtClean="0">
              <a:solidFill>
                <a:srgbClr val="2B2B2B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2B2B2B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словесные,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2B2B2B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коррекционно-развивающие,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2B2B2B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игры </a:t>
            </a:r>
            <a:r>
              <a:rPr lang="ru-RU" sz="2800" dirty="0">
                <a:solidFill>
                  <a:srgbClr val="2B2B2B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движениями, </a:t>
            </a:r>
            <a:endParaRPr lang="ru-RU" sz="2800" dirty="0" smtClean="0">
              <a:solidFill>
                <a:srgbClr val="2B2B2B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2B2B2B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сюжетные</a:t>
            </a:r>
            <a:r>
              <a:rPr lang="ru-RU" sz="2800" dirty="0">
                <a:solidFill>
                  <a:srgbClr val="2B2B2B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ролевые игры</a:t>
            </a:r>
            <a:r>
              <a:rPr lang="ru-RU" sz="2800" dirty="0" smtClean="0">
                <a:solidFill>
                  <a:srgbClr val="2B2B2B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2B2B2B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игры-драматизации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692696"/>
            <a:ext cx="3693781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39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3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Игры, используемые на логопедических занятиях, выполняют следующие функции:</a:t>
            </a:r>
          </a:p>
          <a:p>
            <a:pPr>
              <a:spcBef>
                <a:spcPts val="0"/>
              </a:spcBef>
            </a:pPr>
            <a:r>
              <a:rPr lang="ru-RU" sz="33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обучающую</a:t>
            </a:r>
            <a:r>
              <a:rPr lang="ru-RU" sz="33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(помогают усвоить либо закрепить материал, предлагаемый на занятии, достичь поставленных дидактических задач);</a:t>
            </a:r>
            <a:endParaRPr lang="ru-RU" sz="33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33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диагностическую</a:t>
            </a:r>
            <a:r>
              <a:rPr lang="ru-RU" sz="33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(дают возможность логопеду диагностировать различные проявления ребёнка);</a:t>
            </a:r>
            <a:endParaRPr lang="ru-RU" sz="33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33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терапевтическую</a:t>
            </a:r>
            <a:r>
              <a:rPr lang="ru-RU" sz="33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(выступают как средство преодоления различных трудностей в обучении);</a:t>
            </a:r>
            <a:endParaRPr lang="ru-RU" sz="33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33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коррекционную</a:t>
            </a:r>
            <a:r>
              <a:rPr lang="ru-RU" sz="33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(вносят позитивные изменения, дополнения в структуру личностных показателей ребёнка);</a:t>
            </a:r>
            <a:endParaRPr lang="ru-RU" sz="33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33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развлекательную </a:t>
            </a:r>
            <a:r>
              <a:rPr lang="ru-RU" sz="33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(эмоционально окрашивают деятельность ребёнка, делают процесс познания увлекательным).</a:t>
            </a:r>
            <a:endParaRPr lang="ru-RU" sz="33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39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8275" y="980728"/>
            <a:ext cx="79208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 организации и проведении всех видов игр необходимо соблюдать следующие условия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выразительность проведения игр;</a:t>
            </a:r>
            <a:endParaRPr lang="ru-RU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необходимость включения педагога в игру;</a:t>
            </a:r>
            <a:endParaRPr lang="ru-RU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оптимальное сочетание занимательности и обучения;</a:t>
            </a:r>
            <a:endParaRPr lang="ru-RU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простота, доступность, ёмкость и наглядность;</a:t>
            </a:r>
            <a:endParaRPr lang="ru-RU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индивидуальный подход к каждому ребёнку, предоставление возможности показать свои знания.</a:t>
            </a:r>
            <a:endParaRPr lang="ru-RU" sz="28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73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228397"/>
            <a:ext cx="81369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Игры и пособия, используемые логопедом, должны: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регулировать психоэмоциональное состояние детей;</a:t>
            </a:r>
            <a:endParaRPr lang="ru-RU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формировать положительную мотивацию к занятиям;</a:t>
            </a:r>
            <a:endParaRPr lang="ru-RU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преодолевать барьер в общении;</a:t>
            </a:r>
            <a:endParaRPr lang="ru-RU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создавать ситуацию успеха для каждого ребёнка;</a:t>
            </a:r>
            <a:endParaRPr lang="ru-RU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создавать эмоционально-благоприятную атмосферу, способствующую возникновению радостных эмоций, душевного благополучия.</a:t>
            </a:r>
            <a:endParaRPr lang="ru-RU" sz="28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96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4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836712"/>
            <a:ext cx="871296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Реализация игровых приемов и ситуаций на занятиях проходит по таким основным направлениям: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дидактическая цель ставится перед детьми в форме игровой задачи;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учебная деятельность подчиняется правилам игры;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учебный материал используется в качестве ее средства;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учебную деятельность вводится элемент соревнования, который переводит дидактическую задачу в игровую;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успешное выполнение дидактического задания связывается с игровым результатом.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88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40">
      <a:dk1>
        <a:srgbClr val="7030A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661</Words>
  <Application>Microsoft Office PowerPoint</Application>
  <PresentationFormat>Экран (4:3)</PresentationFormat>
  <Paragraphs>101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JEKA</cp:lastModifiedBy>
  <cp:revision>31</cp:revision>
  <dcterms:created xsi:type="dcterms:W3CDTF">2015-11-24T16:19:11Z</dcterms:created>
  <dcterms:modified xsi:type="dcterms:W3CDTF">2021-01-20T11:31:26Z</dcterms:modified>
</cp:coreProperties>
</file>